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notesSlides/notesSlide9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71" r:id="rId2"/>
    <p:sldId id="465" r:id="rId3"/>
    <p:sldId id="442" r:id="rId4"/>
    <p:sldId id="468" r:id="rId5"/>
    <p:sldId id="470" r:id="rId6"/>
    <p:sldId id="471" r:id="rId7"/>
    <p:sldId id="472" r:id="rId8"/>
    <p:sldId id="473" r:id="rId9"/>
    <p:sldId id="474" r:id="rId10"/>
    <p:sldId id="476" r:id="rId11"/>
    <p:sldId id="478" r:id="rId12"/>
  </p:sldIdLst>
  <p:sldSz cx="9144000" cy="6858000" type="screen4x3"/>
  <p:notesSz cx="6797675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36600"/>
    <a:srgbClr val="006699"/>
    <a:srgbClr val="CC3300"/>
    <a:srgbClr val="99FFCC"/>
    <a:srgbClr val="00FFFF"/>
    <a:srgbClr val="66CCFF"/>
    <a:srgbClr val="FF9966"/>
    <a:srgbClr val="9966FF"/>
    <a:srgbClr val="FF5A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5577" autoAdjust="0"/>
  </p:normalViewPr>
  <p:slideViewPr>
    <p:cSldViewPr>
      <p:cViewPr varScale="1">
        <p:scale>
          <a:sx n="88" d="100"/>
          <a:sy n="88" d="100"/>
        </p:scale>
        <p:origin x="-105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964" y="-12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RELATORIOS%20CONSOLIDADOS\2015_Relat&#243;rios%20Consolidados\2015_Relat&#243;rio%20de%20Indicadores%20SIC%20-%20UFGD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RELATORIOS%20CONSOLIDADOS\2015_Relat&#243;rios%20Consolidados\2015_Relat&#243;rio%20de%20Indicadores%20SIC%20-%20UFGD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RELATORIOS%20CONSOLIDADOS\2015_Relat&#243;rios%20Consolidados\2015_Relat&#243;rio%20de%20Indicadores%20SIC%20-%20UFGD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RELATORIOS%20CONSOLIDADOS\2015_Relat&#243;rios%20Consolidados\2015_Relat&#243;rio%20de%20Indicadores%20SIC%20-%20UFGD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RELATORIOS%20CONSOLIDADOS\2015_Relat&#243;rios%20Consolidados\2015_Relat&#243;rio%20de%20Indicadores%20SIC%20-%20UFGD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RELATORIOS%20CONSOLIDADOS\2015_Relat&#243;rios%20Consolidados\2015_Relat&#243;rio%20de%20Indicadores%20SIC%20-%20UFGD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RELATORIOS%20CONSOLIDADOS\2015_Relat&#243;rios%20Consolidados\2015_Relat&#243;rio%20de%20Indicadores%20SIC%20-%20UFGD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RELATORIOS%20CONSOLIDADOS\2015_Relat&#243;rios%20Consolidados\2015_Relat&#243;rio%20de%20Indicadores%20SIC%20-%20UFGD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RELATORIOS%20CONSOLIDADOS\2015_Relat&#243;rios%20Consolidados\2015_Relat&#243;rio%20de%20Indicadores%20SIC%20-%20UFG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RELATORIOS%20CONSOLIDADOS\2015_Relat&#243;rios%20Consolidados\2015_Relat&#243;rio%20de%20Indicadores%20SIC%20-%20UFG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RELATORIOS%20CONSOLIDADOS\2015_Relat&#243;rios%20Consolidados\2015_Relat&#243;rio%20de%20Indicadores%20SIC%20-%20UFGD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RELATORIOS%20CONSOLIDADOS\2015_Relat&#243;rios%20Consolidados\2015_Relat&#243;rio%20de%20Indicadores%20SIC%20-%20UFGD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RELATORIOS%20CONSOLIDADOS\2015_Relat&#243;rios%20Consolidados\2015_Relat&#243;rio%20de%20Indicadores%20SIC%20-%20UFGD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RELATORIOS%20CONSOLIDADOS\2015_Relat&#243;rios%20Consolidados\2015_Relat&#243;rio%20de%20Indicadores%20SIC%20-%20UFGD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RELATORIOS%20CONSOLIDADOS\2015_Relat&#243;rios%20Consolidados\2015_Relat&#243;rio%20de%20Indicadores%20SIC%20-%20UFGD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RELATORIOS%20CONSOLIDADOS\2015_Relat&#243;rios%20Consolidados\2015_Relat&#243;rio%20de%20Indicadores%20SIC%20-%20UFGD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Zeus\Indicadores-Gestao\RELATORIOS%20CONSOLIDADOS\2015_Relat&#243;rios%20Consolidados\2015_Relat&#243;rio%20de%20Indicadores%20SIC%20-%20UFG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'Pedidos Informação'!$C$22</c:f>
              <c:strCache>
                <c:ptCount val="1"/>
                <c:pt idx="0">
                  <c:v>Total de Pedidos</c:v>
                </c:pt>
              </c:strCache>
            </c:strRef>
          </c:tx>
          <c:spPr>
            <a:solidFill>
              <a:srgbClr val="FFC000"/>
            </a:solidFill>
            <a:effectLst>
              <a:outerShdw blurRad="50800" dist="38100" dir="2700000" algn="ctr" rotWithShape="0">
                <a:srgbClr val="000000">
                  <a:alpha val="40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0800" dist="38100" dir="2700000" algn="ctr" rotWithShape="0">
                  <a:srgbClr val="000000">
                    <a:alpha val="40000"/>
                  </a:srgbClr>
                </a:outerShdw>
              </a:effectLst>
            </c:spPr>
          </c:dPt>
          <c:dLbls>
            <c:dLbl>
              <c:idx val="4"/>
              <c:spPr>
                <a:solidFill>
                  <a:schemeClr val="bg1">
                    <a:lumMod val="85000"/>
                  </a:schemeClr>
                </a:solidFill>
              </c:spPr>
              <c:txPr>
                <a:bodyPr/>
                <a:lstStyle/>
                <a:p>
                  <a:pPr>
                    <a:defRPr sz="1000" b="1">
                      <a:solidFill>
                        <a:srgbClr val="C00000"/>
                      </a:solidFill>
                      <a:latin typeface="+mn-lt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1000" b="1">
                    <a:solidFill>
                      <a:srgbClr val="C00000"/>
                    </a:solidFill>
                    <a:latin typeface="+mn-lt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'Pedidos Informação'!$D$9:$I$9</c:f>
              <c:strCach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Total</c:v>
                </c:pt>
                <c:pt idx="5">
                  <c:v>(%) Evolução 2012/2015</c:v>
                </c:pt>
              </c:strCache>
            </c:strRef>
          </c:cat>
          <c:val>
            <c:numRef>
              <c:f>'Pedidos Informação'!$D$22:$I$22</c:f>
              <c:numCache>
                <c:formatCode>General</c:formatCode>
                <c:ptCount val="6"/>
                <c:pt idx="0">
                  <c:v>35</c:v>
                </c:pt>
                <c:pt idx="1">
                  <c:v>39</c:v>
                </c:pt>
                <c:pt idx="2">
                  <c:v>29</c:v>
                </c:pt>
                <c:pt idx="3">
                  <c:v>55</c:v>
                </c:pt>
                <c:pt idx="4">
                  <c:v>158</c:v>
                </c:pt>
                <c:pt idx="5" formatCode="0%">
                  <c:v>0.5714285714285714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shape val="box"/>
        <c:axId val="35912704"/>
        <c:axId val="75178752"/>
        <c:axId val="0"/>
      </c:bar3DChart>
      <c:catAx>
        <c:axId val="35912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75178752"/>
        <c:crosses val="autoZero"/>
        <c:auto val="1"/>
        <c:lblAlgn val="ctr"/>
        <c:lblOffset val="100"/>
        <c:noMultiLvlLbl val="0"/>
      </c:catAx>
      <c:valAx>
        <c:axId val="75178752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5912704"/>
        <c:crosses val="autoZero"/>
        <c:crossBetween val="between"/>
      </c:valAx>
    </c:plotArea>
    <c:plotVisOnly val="1"/>
    <c:dispBlanksAs val="gap"/>
    <c:showDLblsOverMax val="0"/>
  </c:chart>
  <c:spPr>
    <a:ln cap="rnd">
      <a:solidFill>
        <a:srgbClr val="006600"/>
      </a:solidFill>
    </a:ln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 sz="1200">
                <a:latin typeface="+mn-lt"/>
              </a:defRPr>
            </a:pPr>
            <a:r>
              <a:rPr lang="pt-BR" sz="1200">
                <a:solidFill>
                  <a:srgbClr val="285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(%)Meios de Envio das respostas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6699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Lbls>
            <c:txPr>
              <a:bodyPr/>
              <a:lstStyle/>
              <a:p>
                <a:pPr>
                  <a:defRPr sz="1000" b="1">
                    <a:solidFill>
                      <a:schemeClr val="tx1"/>
                    </a:solidFill>
                    <a:latin typeface="+mn-lt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Respostas_pedidos!$C$18:$C$19</c:f>
              <c:strCache>
                <c:ptCount val="2"/>
                <c:pt idx="0">
                  <c:v>Correspondência eletrônica (e-mail)</c:v>
                </c:pt>
                <c:pt idx="1">
                  <c:v>Pelo sistema (com avisos por email)</c:v>
                </c:pt>
              </c:strCache>
            </c:strRef>
          </c:cat>
          <c:val>
            <c:numRef>
              <c:f>Respostas_pedidos!$I$18:$I$19</c:f>
              <c:numCache>
                <c:formatCode>0%</c:formatCode>
                <c:ptCount val="2"/>
                <c:pt idx="0">
                  <c:v>0.29746835443037972</c:v>
                </c:pt>
                <c:pt idx="1">
                  <c:v>0.70253164556962022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98827099737533"/>
          <c:y val="0.28980737406142676"/>
          <c:w val="0.32451142825896762"/>
          <c:h val="0.51714359710461744"/>
        </c:manualLayout>
      </c:layout>
      <c:overlay val="0"/>
      <c:txPr>
        <a:bodyPr/>
        <a:lstStyle/>
        <a:p>
          <a:pPr>
            <a:defRPr sz="1000">
              <a:latin typeface="+mn-lt"/>
              <a:ea typeface="Tahoma" panose="020B0604030504040204" pitchFamily="34" charset="0"/>
              <a:cs typeface="Tahoma" panose="020B060403050404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ln>
      <a:solidFill>
        <a:srgbClr val="285000"/>
      </a:solidFill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>
                <a:latin typeface="+mn-lt"/>
              </a:defRPr>
            </a:pPr>
            <a:r>
              <a:rPr lang="pt-BR" sz="1200">
                <a:solidFill>
                  <a:srgbClr val="285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Pedidos por tipo de respostas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6699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rgbClr val="285000"/>
              </a:solidFill>
            </c:spPr>
          </c:dPt>
          <c:dLbls>
            <c:txPr>
              <a:bodyPr/>
              <a:lstStyle/>
              <a:p>
                <a:pPr>
                  <a:defRPr sz="1000" b="1">
                    <a:solidFill>
                      <a:schemeClr val="tx1"/>
                    </a:solidFill>
                    <a:latin typeface="+mn-lt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Respostas_pedidos!$C$26:$C$29</c:f>
              <c:strCache>
                <c:ptCount val="4"/>
                <c:pt idx="0">
                  <c:v>Órgão não tem competência para responder sobre o assunto</c:v>
                </c:pt>
                <c:pt idx="1">
                  <c:v>Informação inexistente</c:v>
                </c:pt>
                <c:pt idx="2">
                  <c:v>Acesso concedido</c:v>
                </c:pt>
                <c:pt idx="3">
                  <c:v>Acesso Parcialmente Concedido</c:v>
                </c:pt>
              </c:strCache>
            </c:strRef>
          </c:cat>
          <c:val>
            <c:numRef>
              <c:f>Respostas_pedidos!$I$26:$I$29</c:f>
              <c:numCache>
                <c:formatCode>0%</c:formatCode>
                <c:ptCount val="4"/>
                <c:pt idx="0">
                  <c:v>0.11904761904761904</c:v>
                </c:pt>
                <c:pt idx="1">
                  <c:v>5.9523809523809521E-2</c:v>
                </c:pt>
                <c:pt idx="2">
                  <c:v>0.7857142857142857</c:v>
                </c:pt>
                <c:pt idx="3">
                  <c:v>3.5714285714285712E-2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817163344100116"/>
          <c:y val="0.1697348307959736"/>
          <c:w val="0.31622239238222044"/>
          <c:h val="0.65514896976741632"/>
        </c:manualLayout>
      </c:layout>
      <c:overlay val="0"/>
      <c:txPr>
        <a:bodyPr/>
        <a:lstStyle/>
        <a:p>
          <a:pPr>
            <a:defRPr sz="1000">
              <a:latin typeface="+mn-lt"/>
              <a:ea typeface="Tahoma" panose="020B0604030504040204" pitchFamily="34" charset="0"/>
              <a:cs typeface="Tahoma" panose="020B060403050404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ln>
      <a:solidFill>
        <a:srgbClr val="285000"/>
      </a:solidFill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+mn-lt"/>
              </a:defRPr>
            </a:pPr>
            <a:r>
              <a:rPr lang="en-US" sz="1200">
                <a:solidFill>
                  <a:srgbClr val="285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Tipos de Solicitantes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perfil_solicitantes_geral!$C$10</c:f>
              <c:strCache>
                <c:ptCount val="1"/>
                <c:pt idx="0">
                  <c:v>Pessoa Física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dLbls>
            <c:txPr>
              <a:bodyPr/>
              <a:lstStyle/>
              <a:p>
                <a:pPr>
                  <a:defRPr sz="1000" b="1">
                    <a:solidFill>
                      <a:srgbClr val="FFFF00"/>
                    </a:solidFill>
                    <a:latin typeface="+mn-lt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perfil_solicitantes_geral!$D$9:$G$9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perfil_solicitantes_geral!$D$10:$G$10</c:f>
              <c:numCache>
                <c:formatCode>General</c:formatCode>
                <c:ptCount val="4"/>
                <c:pt idx="0">
                  <c:v>19</c:v>
                </c:pt>
                <c:pt idx="1">
                  <c:v>31</c:v>
                </c:pt>
                <c:pt idx="2">
                  <c:v>27</c:v>
                </c:pt>
                <c:pt idx="3">
                  <c:v>39</c:v>
                </c:pt>
              </c:numCache>
            </c:numRef>
          </c:val>
        </c:ser>
        <c:ser>
          <c:idx val="1"/>
          <c:order val="1"/>
          <c:tx>
            <c:strRef>
              <c:f>perfil_solicitantes_geral!$C$11</c:f>
              <c:strCache>
                <c:ptCount val="1"/>
                <c:pt idx="0">
                  <c:v>Pessoa Jurídica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1.3811418671950447E-2"/>
                  <c:y val="-1.6191802740494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717128007925797E-2"/>
                  <c:y val="-4.04795068512362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rgbClr val="0033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perfil_solicitantes_geral!$D$9:$G$9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perfil_solicitantes_geral!$D$11:$G$11</c:f>
              <c:numCache>
                <c:formatCode>General</c:formatCode>
                <c:ptCount val="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35773824"/>
        <c:axId val="35922688"/>
        <c:axId val="0"/>
      </c:bar3DChart>
      <c:catAx>
        <c:axId val="35773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35922688"/>
        <c:crosses val="autoZero"/>
        <c:auto val="1"/>
        <c:lblAlgn val="ctr"/>
        <c:lblOffset val="100"/>
        <c:noMultiLvlLbl val="0"/>
      </c:catAx>
      <c:valAx>
        <c:axId val="3592268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357738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rgbClr val="285000"/>
      </a:solidFill>
    </a:ln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title>
      <c:tx>
        <c:rich>
          <a:bodyPr/>
          <a:lstStyle/>
          <a:p>
            <a:pPr>
              <a:defRPr>
                <a:latin typeface="+mn-lt"/>
              </a:defRPr>
            </a:pPr>
            <a:r>
              <a:rPr lang="pt-BR" sz="1200">
                <a:solidFill>
                  <a:srgbClr val="285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(%) Tipos de Solicitantes</a:t>
            </a:r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1.0441766903175331E-2"/>
                  <c:y val="-1.214953300830413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perfil_solicitantes_geral!$C$10:$C$11</c:f>
              <c:strCache>
                <c:ptCount val="2"/>
                <c:pt idx="0">
                  <c:v>Pessoa Física</c:v>
                </c:pt>
                <c:pt idx="1">
                  <c:v>Pessoa Jurídica</c:v>
                </c:pt>
              </c:strCache>
            </c:strRef>
          </c:cat>
          <c:val>
            <c:numRef>
              <c:f>perfil_solicitantes_geral!$I$10:$I$11</c:f>
              <c:numCache>
                <c:formatCode>0%</c:formatCode>
                <c:ptCount val="2"/>
                <c:pt idx="0">
                  <c:v>0.94308943089430897</c:v>
                </c:pt>
                <c:pt idx="1">
                  <c:v>5.6910569105691054E-2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  <c:txPr>
        <a:bodyPr/>
        <a:lstStyle/>
        <a:p>
          <a:pPr>
            <a:defRPr>
              <a:latin typeface="+mn-lt"/>
            </a:defRPr>
          </a:pPr>
          <a:endParaRPr lang="pt-BR"/>
        </a:p>
      </c:txPr>
    </c:legend>
    <c:plotVisOnly val="1"/>
    <c:dispBlanksAs val="gap"/>
    <c:showDLblsOverMax val="0"/>
  </c:chart>
  <c:spPr>
    <a:ln>
      <a:solidFill>
        <a:srgbClr val="285000"/>
      </a:solidFill>
    </a:ln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 sz="1200">
                <a:solidFill>
                  <a:srgbClr val="285000"/>
                </a:solidFill>
                <a:latin typeface="+mn-lt"/>
                <a:ea typeface="Tahoma" pitchFamily="34" charset="0"/>
                <a:cs typeface="Tahoma" pitchFamily="34" charset="0"/>
              </a:defRPr>
            </a:pPr>
            <a:r>
              <a:rPr lang="pt-BR" sz="1200">
                <a:solidFill>
                  <a:srgbClr val="285000"/>
                </a:solidFill>
                <a:latin typeface="+mn-lt"/>
                <a:ea typeface="Tahoma" pitchFamily="34" charset="0"/>
                <a:cs typeface="Tahoma" pitchFamily="34" charset="0"/>
              </a:rPr>
              <a:t>(%)Localização dos Solicitantes - Número de Solicitantes</a:t>
            </a:r>
          </a:p>
        </c:rich>
      </c:tx>
      <c:layout/>
      <c:overlay val="0"/>
    </c:title>
    <c:autoTitleDeleted val="0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Lbls>
            <c:txPr>
              <a:bodyPr/>
              <a:lstStyle/>
              <a:p>
                <a:pPr>
                  <a:defRPr sz="10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perfil_solicitantes_geral!$B$18:$C$39</c:f>
              <c:strCache>
                <c:ptCount val="22"/>
                <c:pt idx="0">
                  <c:v>AM</c:v>
                </c:pt>
                <c:pt idx="1">
                  <c:v>BA</c:v>
                </c:pt>
                <c:pt idx="2">
                  <c:v>CE</c:v>
                </c:pt>
                <c:pt idx="3">
                  <c:v>DF</c:v>
                </c:pt>
                <c:pt idx="4">
                  <c:v>ES</c:v>
                </c:pt>
                <c:pt idx="5">
                  <c:v>GO</c:v>
                </c:pt>
                <c:pt idx="6">
                  <c:v>MG</c:v>
                </c:pt>
                <c:pt idx="7">
                  <c:v>MS</c:v>
                </c:pt>
                <c:pt idx="8">
                  <c:v>MT</c:v>
                </c:pt>
                <c:pt idx="9">
                  <c:v>PB</c:v>
                </c:pt>
                <c:pt idx="10">
                  <c:v>PR</c:v>
                </c:pt>
                <c:pt idx="11">
                  <c:v>RJ</c:v>
                </c:pt>
                <c:pt idx="12">
                  <c:v>RN</c:v>
                </c:pt>
                <c:pt idx="13">
                  <c:v>RS</c:v>
                </c:pt>
                <c:pt idx="14">
                  <c:v>SC</c:v>
                </c:pt>
                <c:pt idx="15">
                  <c:v>SP</c:v>
                </c:pt>
                <c:pt idx="16">
                  <c:v>AL</c:v>
                </c:pt>
                <c:pt idx="17">
                  <c:v>MA</c:v>
                </c:pt>
                <c:pt idx="18">
                  <c:v>PI</c:v>
                </c:pt>
                <c:pt idx="19">
                  <c:v>PA</c:v>
                </c:pt>
                <c:pt idx="20">
                  <c:v>SE</c:v>
                </c:pt>
                <c:pt idx="21">
                  <c:v>Não Informado</c:v>
                </c:pt>
              </c:strCache>
            </c:strRef>
          </c:cat>
          <c:val>
            <c:numRef>
              <c:f>perfil_solicitantes_geral!$I$18:$I$39</c:f>
              <c:numCache>
                <c:formatCode>0%</c:formatCode>
                <c:ptCount val="22"/>
                <c:pt idx="0">
                  <c:v>8.130081300813009E-3</c:v>
                </c:pt>
                <c:pt idx="1">
                  <c:v>8.130081300813009E-3</c:v>
                </c:pt>
                <c:pt idx="2">
                  <c:v>3.2520325203252036E-2</c:v>
                </c:pt>
                <c:pt idx="3">
                  <c:v>0.12195121951219512</c:v>
                </c:pt>
                <c:pt idx="4">
                  <c:v>2.4390243902439025E-2</c:v>
                </c:pt>
                <c:pt idx="5">
                  <c:v>1.6260162601626018E-2</c:v>
                </c:pt>
                <c:pt idx="6">
                  <c:v>0.10569105691056911</c:v>
                </c:pt>
                <c:pt idx="7">
                  <c:v>0.29268292682926828</c:v>
                </c:pt>
                <c:pt idx="8">
                  <c:v>1.6260162601626018E-2</c:v>
                </c:pt>
                <c:pt idx="9">
                  <c:v>2.4390243902439025E-2</c:v>
                </c:pt>
                <c:pt idx="10">
                  <c:v>4.065040650406504E-2</c:v>
                </c:pt>
                <c:pt idx="11">
                  <c:v>3.2520325203252036E-2</c:v>
                </c:pt>
                <c:pt idx="12">
                  <c:v>1.6260162601626018E-2</c:v>
                </c:pt>
                <c:pt idx="13">
                  <c:v>4.065040650406504E-2</c:v>
                </c:pt>
                <c:pt idx="14">
                  <c:v>8.130081300813009E-3</c:v>
                </c:pt>
                <c:pt idx="15">
                  <c:v>0.13821138211382114</c:v>
                </c:pt>
                <c:pt idx="16">
                  <c:v>8.130081300813009E-3</c:v>
                </c:pt>
                <c:pt idx="17">
                  <c:v>8.130081300813009E-3</c:v>
                </c:pt>
                <c:pt idx="18">
                  <c:v>8.130081300813009E-3</c:v>
                </c:pt>
                <c:pt idx="19">
                  <c:v>8.130081300813009E-3</c:v>
                </c:pt>
                <c:pt idx="20">
                  <c:v>8.130081300813009E-3</c:v>
                </c:pt>
                <c:pt idx="21">
                  <c:v>3.2520325203252036E-2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shape val="cylinder"/>
        <c:axId val="40271232"/>
        <c:axId val="40268928"/>
        <c:axId val="0"/>
      </c:bar3DChart>
      <c:valAx>
        <c:axId val="4026892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40271232"/>
        <c:crosses val="autoZero"/>
        <c:crossBetween val="between"/>
      </c:valAx>
      <c:catAx>
        <c:axId val="402712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t-BR"/>
          </a:p>
        </c:txPr>
        <c:crossAx val="4026892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solidFill>
        <a:srgbClr val="285000"/>
      </a:solidFill>
    </a:ln>
  </c:spPr>
  <c:txPr>
    <a:bodyPr/>
    <a:lstStyle/>
    <a:p>
      <a:pPr>
        <a:defRPr sz="1200"/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 sz="1200">
                <a:solidFill>
                  <a:srgbClr val="285000"/>
                </a:solidFill>
                <a:latin typeface="+mn-lt"/>
                <a:ea typeface="Tahoma" pitchFamily="34" charset="0"/>
                <a:cs typeface="Tahoma" pitchFamily="34" charset="0"/>
              </a:defRPr>
            </a:pPr>
            <a:r>
              <a:rPr lang="pt-BR" sz="1200">
                <a:solidFill>
                  <a:srgbClr val="285000"/>
                </a:solidFill>
                <a:latin typeface="+mn-lt"/>
                <a:ea typeface="Tahoma" pitchFamily="34" charset="0"/>
                <a:cs typeface="Tahoma" pitchFamily="34" charset="0"/>
              </a:rPr>
              <a:t>(%)Localização dos Solicitantes - Número de Pedidos</a:t>
            </a:r>
          </a:p>
        </c:rich>
      </c:tx>
      <c:layout/>
      <c:overlay val="0"/>
    </c:title>
    <c:autoTitleDeleted val="0"/>
    <c:view3D>
      <c:rotX val="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2"/>
            <c:invertIfNegative val="0"/>
            <c:bubble3D val="0"/>
          </c:dPt>
          <c:dPt>
            <c:idx val="13"/>
            <c:invertIfNegative val="0"/>
            <c:bubble3D val="0"/>
          </c:dPt>
          <c:dLbls>
            <c:txPr>
              <a:bodyPr/>
              <a:lstStyle/>
              <a:p>
                <a:pPr>
                  <a:defRPr sz="1000" b="1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perfil_solicitantes_geral!$B$46:$C$67</c:f>
              <c:strCache>
                <c:ptCount val="22"/>
                <c:pt idx="0">
                  <c:v>AM</c:v>
                </c:pt>
                <c:pt idx="1">
                  <c:v>BA</c:v>
                </c:pt>
                <c:pt idx="2">
                  <c:v>CE</c:v>
                </c:pt>
                <c:pt idx="3">
                  <c:v>DF</c:v>
                </c:pt>
                <c:pt idx="4">
                  <c:v>ES</c:v>
                </c:pt>
                <c:pt idx="5">
                  <c:v>GO</c:v>
                </c:pt>
                <c:pt idx="6">
                  <c:v>MG</c:v>
                </c:pt>
                <c:pt idx="7">
                  <c:v>MS</c:v>
                </c:pt>
                <c:pt idx="8">
                  <c:v>MT</c:v>
                </c:pt>
                <c:pt idx="9">
                  <c:v>PB</c:v>
                </c:pt>
                <c:pt idx="10">
                  <c:v>PR</c:v>
                </c:pt>
                <c:pt idx="11">
                  <c:v>RJ</c:v>
                </c:pt>
                <c:pt idx="12">
                  <c:v>RN</c:v>
                </c:pt>
                <c:pt idx="13">
                  <c:v>RS</c:v>
                </c:pt>
                <c:pt idx="14">
                  <c:v>SC</c:v>
                </c:pt>
                <c:pt idx="15">
                  <c:v>SP</c:v>
                </c:pt>
                <c:pt idx="16">
                  <c:v>AL</c:v>
                </c:pt>
                <c:pt idx="17">
                  <c:v>MA</c:v>
                </c:pt>
                <c:pt idx="18">
                  <c:v>PI</c:v>
                </c:pt>
                <c:pt idx="19">
                  <c:v>PA</c:v>
                </c:pt>
                <c:pt idx="20">
                  <c:v>SE</c:v>
                </c:pt>
                <c:pt idx="21">
                  <c:v>Não Informado</c:v>
                </c:pt>
              </c:strCache>
            </c:strRef>
          </c:cat>
          <c:val>
            <c:numRef>
              <c:f>perfil_solicitantes_geral!$I$46:$I$67</c:f>
              <c:numCache>
                <c:formatCode>0%</c:formatCode>
                <c:ptCount val="22"/>
                <c:pt idx="0">
                  <c:v>6.3291139240506328E-3</c:v>
                </c:pt>
                <c:pt idx="1">
                  <c:v>6.3291139240506328E-3</c:v>
                </c:pt>
                <c:pt idx="2">
                  <c:v>2.5316455696202531E-2</c:v>
                </c:pt>
                <c:pt idx="3">
                  <c:v>0.10126582278481013</c:v>
                </c:pt>
                <c:pt idx="4">
                  <c:v>1.8987341772151899E-2</c:v>
                </c:pt>
                <c:pt idx="5">
                  <c:v>1.2658227848101266E-2</c:v>
                </c:pt>
                <c:pt idx="6">
                  <c:v>8.8607594936708861E-2</c:v>
                </c:pt>
                <c:pt idx="7">
                  <c:v>0.379746835443038</c:v>
                </c:pt>
                <c:pt idx="8">
                  <c:v>1.2658227848101266E-2</c:v>
                </c:pt>
                <c:pt idx="9">
                  <c:v>2.5316455696202531E-2</c:v>
                </c:pt>
                <c:pt idx="10">
                  <c:v>4.4303797468354431E-2</c:v>
                </c:pt>
                <c:pt idx="11">
                  <c:v>3.7974683544303799E-2</c:v>
                </c:pt>
                <c:pt idx="12">
                  <c:v>1.2658227848101266E-2</c:v>
                </c:pt>
                <c:pt idx="13">
                  <c:v>3.1645569620253167E-2</c:v>
                </c:pt>
                <c:pt idx="14">
                  <c:v>6.3291139240506328E-3</c:v>
                </c:pt>
                <c:pt idx="15">
                  <c:v>0.12025316455696203</c:v>
                </c:pt>
                <c:pt idx="16">
                  <c:v>6.3291139240506328E-3</c:v>
                </c:pt>
                <c:pt idx="17">
                  <c:v>6.3291139240506328E-3</c:v>
                </c:pt>
                <c:pt idx="18">
                  <c:v>6.3291139240506328E-3</c:v>
                </c:pt>
                <c:pt idx="19">
                  <c:v>1.8987341772151899E-2</c:v>
                </c:pt>
                <c:pt idx="20">
                  <c:v>6.3291139240506328E-3</c:v>
                </c:pt>
                <c:pt idx="21">
                  <c:v>2.5316455696202531E-2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shape val="cylinder"/>
        <c:axId val="83169280"/>
        <c:axId val="81154816"/>
        <c:axId val="0"/>
      </c:bar3DChart>
      <c:valAx>
        <c:axId val="8115481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83169280"/>
        <c:crosses val="autoZero"/>
        <c:crossBetween val="between"/>
      </c:valAx>
      <c:catAx>
        <c:axId val="831692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pt-BR"/>
          </a:p>
        </c:txPr>
        <c:crossAx val="8115481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solidFill>
        <a:srgbClr val="285000"/>
      </a:solidFill>
    </a:ln>
  </c:spPr>
  <c:txPr>
    <a:bodyPr/>
    <a:lstStyle/>
    <a:p>
      <a:pPr>
        <a:defRPr sz="1200"/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+mn-lt"/>
              </a:defRPr>
            </a:pPr>
            <a:r>
              <a:rPr lang="pt-BR" sz="1200">
                <a:solidFill>
                  <a:srgbClr val="285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(%) Escolaridade Solicitante - Pessoa Física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6657917760279964E-2"/>
          <c:y val="0.11487621831439021"/>
          <c:w val="0.54557305336832906"/>
          <c:h val="0.84036590935809785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1"/>
            <c:bubble3D val="0"/>
            <c:spPr>
              <a:solidFill>
                <a:srgbClr val="FF6699"/>
              </a:solidFill>
            </c:spPr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200" b="1">
                    <a:latin typeface="+mn-lt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perfil_solicitantes_fisica_juri!$C$19:$C$23</c:f>
              <c:strCache>
                <c:ptCount val="5"/>
                <c:pt idx="0">
                  <c:v>Ensino Médio </c:v>
                </c:pt>
                <c:pt idx="1">
                  <c:v>Ensino Superior </c:v>
                </c:pt>
                <c:pt idx="2">
                  <c:v>Pós-graduação</c:v>
                </c:pt>
                <c:pt idx="3">
                  <c:v>Mestrado/Doutorado</c:v>
                </c:pt>
                <c:pt idx="4">
                  <c:v>Não Informado</c:v>
                </c:pt>
              </c:strCache>
            </c:strRef>
          </c:cat>
          <c:val>
            <c:numRef>
              <c:f>perfil_solicitantes_fisica_juri!$I$19:$I$23</c:f>
              <c:numCache>
                <c:formatCode>0%</c:formatCode>
                <c:ptCount val="5"/>
                <c:pt idx="0">
                  <c:v>0.20689655172413793</c:v>
                </c:pt>
                <c:pt idx="1">
                  <c:v>0.32758620689655171</c:v>
                </c:pt>
                <c:pt idx="2">
                  <c:v>0.20689655172413793</c:v>
                </c:pt>
                <c:pt idx="3">
                  <c:v>0.19827586206896552</c:v>
                </c:pt>
                <c:pt idx="4">
                  <c:v>6.0344827586206899E-2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458333333333337"/>
          <c:y val="0.29405102747839429"/>
          <c:w val="0.36458333333333331"/>
          <c:h val="0.48849373638684529"/>
        </c:manualLayout>
      </c:layout>
      <c:overlay val="0"/>
      <c:txPr>
        <a:bodyPr/>
        <a:lstStyle/>
        <a:p>
          <a:pPr>
            <a:defRPr sz="1000">
              <a:latin typeface="+mn-lt"/>
              <a:ea typeface="Tahoma" panose="020B0604030504040204" pitchFamily="34" charset="0"/>
              <a:cs typeface="Tahoma" panose="020B060403050404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ln>
      <a:solidFill>
        <a:srgbClr val="285000"/>
      </a:solidFill>
    </a:ln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+mn-lt"/>
              </a:defRPr>
            </a:pPr>
            <a:r>
              <a:rPr lang="pt-BR" sz="1200">
                <a:solidFill>
                  <a:srgbClr val="285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(%) Profissão Solicitante</a:t>
            </a:r>
            <a:r>
              <a:rPr lang="pt-BR" sz="1200" baseline="0">
                <a:solidFill>
                  <a:srgbClr val="285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1200">
                <a:solidFill>
                  <a:srgbClr val="285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- Pessoa Física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1"/>
            <c:bubble3D val="0"/>
            <c:spPr>
              <a:solidFill>
                <a:srgbClr val="FF6699"/>
              </a:solidFill>
            </c:spPr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Pt>
            <c:idx val="5"/>
            <c:bubble3D val="0"/>
            <c:spPr>
              <a:solidFill>
                <a:srgbClr val="FF3300"/>
              </a:solidFill>
            </c:spPr>
          </c:dPt>
          <c:dPt>
            <c:idx val="10"/>
            <c:bubble3D val="0"/>
            <c:spPr>
              <a:solidFill>
                <a:srgbClr val="00FFFF"/>
              </a:solidFill>
            </c:spPr>
          </c:dPt>
          <c:dPt>
            <c:idx val="1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000" b="1">
                    <a:latin typeface="+mn-lt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perfil_solicitantes_fisica_juri!$C$30:$C$41</c:f>
              <c:strCache>
                <c:ptCount val="12"/>
                <c:pt idx="0">
                  <c:v>Empregado - setor privado</c:v>
                </c:pt>
                <c:pt idx="1">
                  <c:v>Empresário/empreendedor</c:v>
                </c:pt>
                <c:pt idx="2">
                  <c:v>Estudante</c:v>
                </c:pt>
                <c:pt idx="3">
                  <c:v>Jornalista</c:v>
                </c:pt>
                <c:pt idx="4">
                  <c:v>Não Informado</c:v>
                </c:pt>
                <c:pt idx="5">
                  <c:v>Outra</c:v>
                </c:pt>
                <c:pt idx="6">
                  <c:v>Pesquisador</c:v>
                </c:pt>
                <c:pt idx="7">
                  <c:v>Professor</c:v>
                </c:pt>
                <c:pt idx="8">
                  <c:v>Profis. Liberal/autônomo</c:v>
                </c:pt>
                <c:pt idx="9">
                  <c:v>Servidor público estadual</c:v>
                </c:pt>
                <c:pt idx="10">
                  <c:v>Servidor público federal</c:v>
                </c:pt>
                <c:pt idx="11">
                  <c:v>Servidor público municipal</c:v>
                </c:pt>
              </c:strCache>
            </c:strRef>
          </c:cat>
          <c:val>
            <c:numRef>
              <c:f>perfil_solicitantes_fisica_juri!$I$30:$I$41</c:f>
              <c:numCache>
                <c:formatCode>0%</c:formatCode>
                <c:ptCount val="12"/>
                <c:pt idx="0">
                  <c:v>4.3103448275862051E-2</c:v>
                </c:pt>
                <c:pt idx="1">
                  <c:v>2.5862068965517224E-2</c:v>
                </c:pt>
                <c:pt idx="2">
                  <c:v>0.25000000000000006</c:v>
                </c:pt>
                <c:pt idx="3">
                  <c:v>4.3103448275862065E-2</c:v>
                </c:pt>
                <c:pt idx="4">
                  <c:v>0.10344827586206901</c:v>
                </c:pt>
                <c:pt idx="5">
                  <c:v>3.4482758620689634E-2</c:v>
                </c:pt>
                <c:pt idx="6">
                  <c:v>6.0344827586206878E-2</c:v>
                </c:pt>
                <c:pt idx="7">
                  <c:v>6.0344827586206878E-2</c:v>
                </c:pt>
                <c:pt idx="8">
                  <c:v>1.7241379310344824E-2</c:v>
                </c:pt>
                <c:pt idx="9">
                  <c:v>2.5862068965517238E-2</c:v>
                </c:pt>
                <c:pt idx="10">
                  <c:v>0.31034482758620685</c:v>
                </c:pt>
                <c:pt idx="11">
                  <c:v>2.5862068965517224E-2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 rtl="0">
            <a:defRPr sz="1000">
              <a:latin typeface="+mn-lt"/>
              <a:ea typeface="Tahoma" panose="020B0604030504040204" pitchFamily="34" charset="0"/>
              <a:cs typeface="Tahoma" panose="020B060403050404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ln>
      <a:solidFill>
        <a:srgbClr val="285000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tx2">
                  <a:lumMod val="75000"/>
                  <a:lumOff val="25000"/>
                </a:schemeClr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sz="1050" b="1">
                    <a:latin typeface="+mn-lt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'Pedidos Informação'!$C$29:$C$30</c:f>
              <c:strCache>
                <c:ptCount val="2"/>
                <c:pt idx="0">
                  <c:v>Respondidos</c:v>
                </c:pt>
                <c:pt idx="1">
                  <c:v>Em Tramitação no prazo</c:v>
                </c:pt>
              </c:strCache>
            </c:strRef>
          </c:cat>
          <c:val>
            <c:numRef>
              <c:f>'Pedidos Informação'!$I$29:$I$30</c:f>
              <c:numCache>
                <c:formatCode>0%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000">
              <a:latin typeface="+mn-lt"/>
              <a:ea typeface="Tahoma" panose="020B0604030504040204" pitchFamily="34" charset="0"/>
              <a:cs typeface="Tahoma" panose="020B060403050404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ln>
      <a:solidFill>
        <a:srgbClr val="285000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>
                <a:latin typeface="+mn-lt"/>
              </a:defRPr>
            </a:pPr>
            <a:r>
              <a:rPr lang="en-US" sz="1200">
                <a:solidFill>
                  <a:srgbClr val="285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Total de Perguntas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Caracteristicas_pedidos!$C$10</c:f>
              <c:strCache>
                <c:ptCount val="1"/>
                <c:pt idx="0">
                  <c:v>Total de Perguntas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dLbls>
            <c:dLbl>
              <c:idx val="0"/>
              <c:layout>
                <c:manualLayout>
                  <c:x val="-6.9444459633521374E-2"/>
                  <c:y val="-1.8518511767821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6111348668273982E-2"/>
                  <c:y val="-9.25925588391080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9444444444444448E-2"/>
                  <c:y val="-9.25925588391080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1733174044876211E-2"/>
                  <c:y val="-9.25925588391076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6111129945566481E-2"/>
                  <c:y val="-9.25925588391080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rgbClr val="FFFF00"/>
                    </a:solidFill>
                    <a:latin typeface="+mn-lt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Caracteristicas_pedidos!$D$9:$H$9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Total</c:v>
                </c:pt>
              </c:strCache>
            </c:strRef>
          </c:cat>
          <c:val>
            <c:numRef>
              <c:f>Caracteristicas_pedidos!$D$10:$H$10</c:f>
              <c:numCache>
                <c:formatCode>General</c:formatCode>
                <c:ptCount val="5"/>
                <c:pt idx="0">
                  <c:v>50</c:v>
                </c:pt>
                <c:pt idx="1">
                  <c:v>97</c:v>
                </c:pt>
                <c:pt idx="2">
                  <c:v>121</c:v>
                </c:pt>
                <c:pt idx="3">
                  <c:v>86</c:v>
                </c:pt>
                <c:pt idx="4">
                  <c:v>354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36095104"/>
        <c:axId val="36266368"/>
        <c:axId val="0"/>
      </c:bar3DChart>
      <c:catAx>
        <c:axId val="3609510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36266368"/>
        <c:crosses val="autoZero"/>
        <c:auto val="1"/>
        <c:lblAlgn val="ctr"/>
        <c:lblOffset val="100"/>
        <c:noMultiLvlLbl val="0"/>
      </c:catAx>
      <c:valAx>
        <c:axId val="3626636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36095104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285000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200">
              <a:solidFill>
                <a:srgbClr val="285000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defRPr>
          </a:pPr>
          <a:endParaRPr lang="pt-BR"/>
        </a:p>
      </c:tx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Caracteristicas_pedidos!$C$11</c:f>
              <c:strCache>
                <c:ptCount val="1"/>
                <c:pt idx="0">
                  <c:v>Total de Solicitantes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0.11944444444444445"/>
                  <c:y val="-9.25925588391080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944444444444445"/>
                  <c:y val="-9.25925588391080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2222222222222215E-2"/>
                  <c:y val="-1.8518511767821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7777760766019083E-2"/>
                  <c:y val="-9.25925588391076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7777760766019083E-2"/>
                  <c:y val="-1.8518511767821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>
                    <a:latin typeface="+mn-lt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Caracteristicas_pedidos!$D$9:$H$9</c:f>
              <c:strCach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Total</c:v>
                </c:pt>
              </c:strCache>
            </c:strRef>
          </c:cat>
          <c:val>
            <c:numRef>
              <c:f>Caracteristicas_pedidos!$D$11:$H$11</c:f>
              <c:numCache>
                <c:formatCode>General</c:formatCode>
                <c:ptCount val="5"/>
                <c:pt idx="0">
                  <c:v>19</c:v>
                </c:pt>
                <c:pt idx="1">
                  <c:v>33</c:v>
                </c:pt>
                <c:pt idx="2">
                  <c:v>28</c:v>
                </c:pt>
                <c:pt idx="3">
                  <c:v>43</c:v>
                </c:pt>
                <c:pt idx="4">
                  <c:v>123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36287616"/>
        <c:axId val="36580352"/>
        <c:axId val="0"/>
      </c:bar3DChart>
      <c:catAx>
        <c:axId val="3628761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36580352"/>
        <c:crosses val="autoZero"/>
        <c:auto val="1"/>
        <c:lblAlgn val="ctr"/>
        <c:lblOffset val="100"/>
        <c:noMultiLvlLbl val="0"/>
      </c:catAx>
      <c:valAx>
        <c:axId val="3658035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36287616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285000"/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>
                <a:solidFill>
                  <a:srgbClr val="285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en-US" sz="1200">
                <a:solidFill>
                  <a:srgbClr val="285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Média</a:t>
            </a:r>
            <a:r>
              <a:rPr lang="en-US" sz="1200" baseline="0">
                <a:solidFill>
                  <a:srgbClr val="285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sz="1200">
                <a:solidFill>
                  <a:srgbClr val="285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Perguntas por Pedido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Caracteristicas_pedidos!$C$12</c:f>
              <c:strCache>
                <c:ptCount val="1"/>
                <c:pt idx="0">
                  <c:v>Perguntas por pedido</c:v>
                </c:pt>
              </c:strCache>
            </c:strRef>
          </c:tx>
          <c:spPr>
            <a:solidFill>
              <a:srgbClr val="006600"/>
            </a:solidFill>
          </c:spPr>
          <c:invertIfNegative val="0"/>
          <c:dLbls>
            <c:dLbl>
              <c:idx val="0"/>
              <c:layout>
                <c:manualLayout>
                  <c:x val="-0.21388888888888888"/>
                  <c:y val="-9.25925588391080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34722222222222221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36388888888888887"/>
                  <c:y val="-9.25925588391080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555557864295245"/>
                  <c:y val="-1.8518511767821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>
                    <a:solidFill>
                      <a:srgbClr val="FFFF00"/>
                    </a:solidFill>
                    <a:latin typeface="+mn-lt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Caracteristicas_pedidos!$D$9:$G$9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Caracteristicas_pedidos!$D$12:$G$12</c:f>
              <c:numCache>
                <c:formatCode>General</c:formatCode>
                <c:ptCount val="4"/>
                <c:pt idx="0">
                  <c:v>1.43</c:v>
                </c:pt>
                <c:pt idx="1">
                  <c:v>2.4900000000000002</c:v>
                </c:pt>
                <c:pt idx="2">
                  <c:v>4.17</c:v>
                </c:pt>
                <c:pt idx="3">
                  <c:v>1.56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35883648"/>
        <c:axId val="35898496"/>
        <c:axId val="0"/>
      </c:bar3DChart>
      <c:catAx>
        <c:axId val="35883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35898496"/>
        <c:crosses val="autoZero"/>
        <c:auto val="1"/>
        <c:lblAlgn val="ctr"/>
        <c:lblOffset val="100"/>
        <c:noMultiLvlLbl val="0"/>
      </c:catAx>
      <c:valAx>
        <c:axId val="35898496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35883648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285000"/>
      </a:solidFill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 err="1">
                <a:solidFill>
                  <a:srgbClr val="285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Maior</a:t>
            </a:r>
            <a:r>
              <a:rPr lang="en-US" sz="1200" dirty="0">
                <a:solidFill>
                  <a:srgbClr val="285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nº de </a:t>
            </a:r>
            <a:r>
              <a:rPr lang="en-US" sz="1200" dirty="0" err="1">
                <a:solidFill>
                  <a:srgbClr val="285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pedidos</a:t>
            </a:r>
            <a:r>
              <a:rPr lang="en-US" sz="1200" dirty="0">
                <a:solidFill>
                  <a:srgbClr val="285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 smtClean="0">
                <a:solidFill>
                  <a:srgbClr val="285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feitos</a:t>
            </a:r>
            <a:r>
              <a:rPr lang="en-US" sz="1200" dirty="0" smtClean="0">
                <a:solidFill>
                  <a:srgbClr val="285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200" dirty="0" err="1">
                <a:solidFill>
                  <a:srgbClr val="285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por</a:t>
            </a:r>
            <a:r>
              <a:rPr lang="en-US" sz="1200" dirty="0">
                <a:solidFill>
                  <a:srgbClr val="285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um </a:t>
            </a:r>
            <a:r>
              <a:rPr lang="en-US" sz="1200" dirty="0" err="1">
                <a:solidFill>
                  <a:srgbClr val="285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solicitante</a:t>
            </a:r>
            <a:endParaRPr lang="en-US" sz="1200" dirty="0">
              <a:solidFill>
                <a:srgbClr val="285000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Caracteristicas_pedidos!$C$13</c:f>
              <c:strCache>
                <c:ptCount val="1"/>
                <c:pt idx="0">
                  <c:v>Maior nº de pedidos feitos por um solicitante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0.375"/>
                  <c:y val="-9.25925588391080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4166666666666666"/>
                  <c:y val="-8.487553177979653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444444444444446E-2"/>
                  <c:y val="-1.3888883825866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4444434723439473E-2"/>
                  <c:y val="-4.62962794195540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chemeClr val="tx2"/>
                    </a:solidFill>
                    <a:latin typeface="+mn-lt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Caracteristicas_pedidos!$D$9:$G$9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Caracteristicas_pedidos!$D$13:$G$13</c:f>
              <c:numCache>
                <c:formatCode>General</c:formatCode>
                <c:ptCount val="4"/>
                <c:pt idx="0">
                  <c:v>13</c:v>
                </c:pt>
                <c:pt idx="1">
                  <c:v>5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35730176"/>
        <c:axId val="35761536"/>
        <c:axId val="0"/>
      </c:bar3DChart>
      <c:catAx>
        <c:axId val="35730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35761536"/>
        <c:crosses val="autoZero"/>
        <c:auto val="1"/>
        <c:lblAlgn val="ctr"/>
        <c:lblOffset val="100"/>
        <c:noMultiLvlLbl val="0"/>
      </c:catAx>
      <c:valAx>
        <c:axId val="35761536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35730176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285000"/>
      </a:solidFill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>
                <a:latin typeface="+mn-lt"/>
              </a:defRPr>
            </a:pPr>
            <a:r>
              <a:rPr lang="pt-BR" sz="1200">
                <a:solidFill>
                  <a:srgbClr val="285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(%)Temas/Assunto das solicitações Geral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9083417401443788E-2"/>
          <c:y val="0.20798049534932389"/>
          <c:w val="0.53362466754883597"/>
          <c:h val="0.7433438820287312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6699"/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4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5"/>
            <c:bubble3D val="0"/>
            <c:spPr>
              <a:solidFill>
                <a:srgbClr val="FFFF00"/>
              </a:solidFill>
            </c:spPr>
          </c:dPt>
          <c:dPt>
            <c:idx val="6"/>
            <c:bubble3D val="0"/>
            <c:spPr>
              <a:solidFill>
                <a:srgbClr val="285000"/>
              </a:solidFill>
            </c:spPr>
          </c:dPt>
          <c:dPt>
            <c:idx val="7"/>
            <c:bubble3D val="0"/>
            <c:spPr>
              <a:solidFill>
                <a:srgbClr val="62FC24"/>
              </a:solidFill>
            </c:spPr>
          </c:dPt>
          <c:dPt>
            <c:idx val="9"/>
            <c:bubble3D val="0"/>
            <c:spPr>
              <a:solidFill>
                <a:srgbClr val="FF3300"/>
              </a:solidFill>
            </c:spPr>
          </c:dPt>
          <c:dPt>
            <c:idx val="1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11"/>
            <c:bubble3D val="0"/>
            <c:spPr>
              <a:solidFill>
                <a:srgbClr val="C00000"/>
              </a:solidFill>
            </c:spPr>
          </c:dPt>
          <c:dPt>
            <c:idx val="13"/>
            <c:bubble3D val="0"/>
            <c:spPr>
              <a:solidFill>
                <a:srgbClr val="FF7C80"/>
              </a:solidFill>
            </c:spPr>
          </c:dPt>
          <c:dPt>
            <c:idx val="14"/>
            <c:bubble3D val="0"/>
            <c:spPr>
              <a:solidFill>
                <a:schemeClr val="accent4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b="1">
                    <a:latin typeface="+mn-lt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Caracteristicas_pedidos!$C$20:$C$35</c:f>
              <c:strCache>
                <c:ptCount val="16"/>
                <c:pt idx="0">
                  <c:v>Educação - Educação superior</c:v>
                </c:pt>
                <c:pt idx="1">
                  <c:v>Educação - Profissionais da educação</c:v>
                </c:pt>
                <c:pt idx="2">
                  <c:v>Educação - Parâmetros e diretrizes curriculares nacionais</c:v>
                </c:pt>
                <c:pt idx="3">
                  <c:v>Educação - Gestão escolar</c:v>
                </c:pt>
                <c:pt idx="4">
                  <c:v>Educação - Sistema educacional - Avaliação
</c:v>
                </c:pt>
                <c:pt idx="5">
                  <c:v>Educação - Assistência ao estudante</c:v>
                </c:pt>
                <c:pt idx="6">
                  <c:v>Educação - Métodos e meios de ensino e aprendizagem</c:v>
                </c:pt>
                <c:pt idx="7">
                  <c:v>Educação - Financiamento da educação</c:v>
                </c:pt>
                <c:pt idx="8">
                  <c:v>Educação - Educação de jovens e adultos</c:v>
                </c:pt>
                <c:pt idx="9">
                  <c:v>Indústria - Produção Industrial</c:v>
                </c:pt>
                <c:pt idx="10">
                  <c:v>Cultura, Lazer e Esporte - Cultura</c:v>
                </c:pt>
                <c:pt idx="11">
                  <c:v>Ciência, Informação e Comunicação - Informação - Gestão, preservação e acesso</c:v>
                </c:pt>
                <c:pt idx="12">
                  <c:v>Educação - Educação básica</c:v>
                </c:pt>
                <c:pt idx="13">
                  <c:v>Pessoa, família e sociedade - Assistência e desenvolvimento social</c:v>
                </c:pt>
                <c:pt idx="14">
                  <c:v>Saúde - Legislação de saúde</c:v>
                </c:pt>
                <c:pt idx="15">
                  <c:v>Educação - Educação à distância</c:v>
                </c:pt>
              </c:strCache>
            </c:strRef>
          </c:cat>
          <c:val>
            <c:numRef>
              <c:f>Caracteristicas_pedidos!$I$20:$I$35</c:f>
              <c:numCache>
                <c:formatCode>0%</c:formatCode>
                <c:ptCount val="16"/>
                <c:pt idx="0">
                  <c:v>0.71518987341772156</c:v>
                </c:pt>
                <c:pt idx="1">
                  <c:v>0.12658227848101267</c:v>
                </c:pt>
                <c:pt idx="2">
                  <c:v>1.2658227848101266E-2</c:v>
                </c:pt>
                <c:pt idx="3">
                  <c:v>3.1645569620253167E-2</c:v>
                </c:pt>
                <c:pt idx="4">
                  <c:v>1.2658227848101266E-2</c:v>
                </c:pt>
                <c:pt idx="5">
                  <c:v>1.8987341772151899E-2</c:v>
                </c:pt>
                <c:pt idx="6">
                  <c:v>1.2658227848101266E-2</c:v>
                </c:pt>
                <c:pt idx="7">
                  <c:v>6.3291139240506328E-3</c:v>
                </c:pt>
                <c:pt idx="8">
                  <c:v>6.3291139240506328E-3</c:v>
                </c:pt>
                <c:pt idx="9">
                  <c:v>6.3291139240506328E-3</c:v>
                </c:pt>
                <c:pt idx="10">
                  <c:v>6.3291139240506328E-3</c:v>
                </c:pt>
                <c:pt idx="11">
                  <c:v>6.3291139240506328E-3</c:v>
                </c:pt>
                <c:pt idx="12">
                  <c:v>1.2658227848101266E-2</c:v>
                </c:pt>
                <c:pt idx="13">
                  <c:v>1.2658227848101266E-2</c:v>
                </c:pt>
                <c:pt idx="14">
                  <c:v>6.3291139240506328E-3</c:v>
                </c:pt>
                <c:pt idx="15">
                  <c:v>6.3291139240506328E-3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9677691314336678"/>
          <c:y val="9.6833552768915448E-2"/>
          <c:w val="0.39133737499530108"/>
          <c:h val="0.86020802821925146"/>
        </c:manualLayout>
      </c:layout>
      <c:overlay val="0"/>
      <c:txPr>
        <a:bodyPr/>
        <a:lstStyle/>
        <a:p>
          <a:pPr>
            <a:defRPr>
              <a:latin typeface="+mn-lt"/>
              <a:ea typeface="Tahoma" panose="020B0604030504040204" pitchFamily="34" charset="0"/>
              <a:cs typeface="Tahoma" panose="020B0604030504040204" pitchFamily="34" charset="0"/>
            </a:defRPr>
          </a:pPr>
          <a:endParaRPr lang="pt-BR"/>
        </a:p>
      </c:txPr>
    </c:legend>
    <c:plotVisOnly val="1"/>
    <c:dispBlanksAs val="gap"/>
    <c:showDLblsOverMax val="0"/>
  </c:chart>
  <c:spPr>
    <a:ln>
      <a:solidFill>
        <a:srgbClr val="285000"/>
      </a:solidFill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+mn-lt"/>
              </a:defRPr>
            </a:pPr>
            <a:r>
              <a:rPr lang="en-US" sz="1200">
                <a:solidFill>
                  <a:srgbClr val="285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Tempo Médio de Resposta (dias)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Respostas_pedidos!$C$10</c:f>
              <c:strCache>
                <c:ptCount val="1"/>
                <c:pt idx="0">
                  <c:v>Tempo médio de resposta (dias)</c:v>
                </c:pt>
              </c:strCache>
            </c:strRef>
          </c:tx>
          <c:spPr>
            <a:solidFill>
              <a:srgbClr val="285000"/>
            </a:solidFill>
          </c:spPr>
          <c:invertIfNegative val="0"/>
          <c:dLbls>
            <c:dLbl>
              <c:idx val="0"/>
              <c:layout>
                <c:manualLayout>
                  <c:x val="0.16803892717539812"/>
                  <c:y val="-8.09590137024724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7162456721502709"/>
                  <c:y val="-8.09590137024731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3811418671950523"/>
                  <c:y val="-1.21438520553709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5090743920710129"/>
                  <c:y val="-1.2143852055370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rgbClr val="FFFF00"/>
                    </a:solidFill>
                    <a:latin typeface="+mn-lt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Respostas_pedidos!$D$9:$G$9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Respostas_pedidos!$D$10:$G$10</c:f>
              <c:numCache>
                <c:formatCode>General</c:formatCode>
                <c:ptCount val="4"/>
                <c:pt idx="0">
                  <c:v>10.83</c:v>
                </c:pt>
                <c:pt idx="1">
                  <c:v>15.56</c:v>
                </c:pt>
                <c:pt idx="2">
                  <c:v>10.83</c:v>
                </c:pt>
                <c:pt idx="3">
                  <c:v>15.27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35944320"/>
        <c:axId val="36069376"/>
        <c:axId val="0"/>
      </c:bar3DChart>
      <c:catAx>
        <c:axId val="35944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36069376"/>
        <c:crosses val="autoZero"/>
        <c:auto val="1"/>
        <c:lblAlgn val="ctr"/>
        <c:lblOffset val="100"/>
        <c:noMultiLvlLbl val="0"/>
      </c:catAx>
      <c:valAx>
        <c:axId val="36069376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35944320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285000"/>
      </a:solidFill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1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 sz="1200">
                <a:solidFill>
                  <a:srgbClr val="285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r>
              <a:rPr lang="en-US" sz="1200">
                <a:solidFill>
                  <a:srgbClr val="285000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Quantidade de Prorrogações para respostas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27703288982486"/>
          <c:y val="9.7424687848620489E-2"/>
          <c:w val="0.8297982290235415"/>
          <c:h val="0.85345968200748734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Respostas_pedidos!$C$11</c:f>
              <c:strCache>
                <c:ptCount val="1"/>
                <c:pt idx="0">
                  <c:v>Prorrogações</c:v>
                </c:pt>
              </c:strCache>
            </c:strRef>
          </c:tx>
          <c:spPr>
            <a:solidFill>
              <a:srgbClr val="336600"/>
            </a:solidFill>
          </c:spPr>
          <c:invertIfNegative val="0"/>
          <c:dLbls>
            <c:dLbl>
              <c:idx val="0"/>
              <c:layout>
                <c:manualLayout>
                  <c:x val="3.9080544619422605E-2"/>
                  <c:y val="-1.7159974165386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000328083989502"/>
                  <c:y val="-1.3239733474249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4166666666666634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9032972440944884E-2"/>
                  <c:y val="-5.6999135471775281E-3"/>
                </c:manualLayout>
              </c:layout>
              <c:tx>
                <c:rich>
                  <a:bodyPr/>
                  <a:lstStyle/>
                  <a:p>
                    <a:r>
                      <a:rPr lang="en-US" sz="1000" dirty="0">
                        <a:solidFill>
                          <a:srgbClr val="FFFF00"/>
                        </a:solidFill>
                        <a:latin typeface="+mn-lt"/>
                      </a:rPr>
                      <a:t>8</a:t>
                    </a:r>
                    <a:endParaRPr lang="en-US" dirty="0">
                      <a:solidFill>
                        <a:srgbClr val="3366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>
                    <a:solidFill>
                      <a:srgbClr val="FFFF00"/>
                    </a:solidFill>
                    <a:latin typeface="+mn-lt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Respostas_pedidos!$D$9:$G$9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Respostas_pedidos!$D$11:$G$11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2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39882752"/>
        <c:axId val="39884672"/>
        <c:axId val="0"/>
      </c:bar3DChart>
      <c:catAx>
        <c:axId val="39882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pt-BR"/>
          </a:p>
        </c:txPr>
        <c:crossAx val="39884672"/>
        <c:crosses val="autoZero"/>
        <c:auto val="1"/>
        <c:lblAlgn val="ctr"/>
        <c:lblOffset val="100"/>
        <c:noMultiLvlLbl val="0"/>
      </c:catAx>
      <c:valAx>
        <c:axId val="39884672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39882752"/>
        <c:crosses val="autoZero"/>
        <c:crossBetween val="between"/>
      </c:valAx>
    </c:plotArea>
    <c:plotVisOnly val="1"/>
    <c:dispBlanksAs val="gap"/>
    <c:showDLblsOverMax val="0"/>
  </c:chart>
  <c:spPr>
    <a:ln>
      <a:solidFill>
        <a:srgbClr val="285000"/>
      </a:solidFill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E416-5795-4810-AA6A-890E3F4C86C7}" type="datetimeFigureOut">
              <a:rPr lang="pt-BR" smtClean="0"/>
              <a:pPr/>
              <a:t>21/07/2016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DDC86-4B38-4BDE-AC3C-04EB075E22C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969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B546B-EAEB-4439-8AE2-9DB76DD978D5}" type="datetimeFigureOut">
              <a:rPr lang="pt-BR" smtClean="0"/>
              <a:pPr/>
              <a:t>21/07/2016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88849-EA5A-402C-85C6-6AC58C5E355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435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88849-EA5A-402C-85C6-6AC58C5E3557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086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2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5486401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3852865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21/07/2016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21/07/2016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21/07/2016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21/07/2016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2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21/07/2016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21/07/2016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3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4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21/07/2016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25"/>
          <p:cNvSpPr>
            <a:spLocks noGrp="1"/>
          </p:cNvSpPr>
          <p:nvPr>
            <p:ph type="title"/>
          </p:nvPr>
        </p:nvSpPr>
        <p:spPr>
          <a:xfrm>
            <a:off x="395536" y="6741368"/>
            <a:ext cx="5414227" cy="576064"/>
          </a:xfr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r"/>
            <a:r>
              <a:rPr lang="pt-BR" sz="7200" b="1" dirty="0" smtClean="0">
                <a:solidFill>
                  <a:srgbClr val="005000"/>
                </a:solidFill>
                <a:latin typeface="Agency FB" pitchFamily="34" charset="0"/>
              </a:rPr>
              <a:t>Indicadores da </a:t>
            </a:r>
            <a: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  <a:t/>
            </a:r>
            <a:br>
              <a:rPr lang="pt-BR" sz="6000" b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</a:rPr>
            </a:br>
            <a:r>
              <a:rPr lang="pt-BR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/>
            </a:r>
            <a:br>
              <a:rPr lang="pt-BR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r>
              <a:rPr lang="pt-BR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/>
            </a:r>
            <a:br>
              <a:rPr lang="pt-BR" sz="60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</a:br>
            <a:endParaRPr lang="pt-BR" sz="60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pic>
        <p:nvPicPr>
          <p:cNvPr id="1026" name="Picture 2" descr="C:\Users\ROZIMA~1\AppData\Local\Temp\Rar$DIa0.233\logo UFG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360775"/>
            <a:ext cx="1656184" cy="1804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4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Serviço de atendimento ao Cidadão - SIC 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643192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Perfil dos Solicitantes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95536" y="6611779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/>
              <a:t>Fonte: Sistema Eletrônico do Serviço de Informação aos Cidadãos – </a:t>
            </a:r>
            <a:r>
              <a:rPr lang="pt-BR" sz="1000" dirty="0" err="1"/>
              <a:t>e-SIC</a:t>
            </a:r>
            <a:r>
              <a:rPr lang="pt-BR" sz="1000" dirty="0"/>
              <a:t>. Org. DIPLAN/COPLAN/PROAP.</a:t>
            </a:r>
            <a:endParaRPr lang="pt-BR" sz="1000" dirty="0" smtClean="0"/>
          </a:p>
        </p:txBody>
      </p:sp>
      <p:graphicFrame>
        <p:nvGraphicFramePr>
          <p:cNvPr id="8" name="Espaço Reservado para Conteúdo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20724211"/>
              </p:ext>
            </p:extLst>
          </p:nvPr>
        </p:nvGraphicFramePr>
        <p:xfrm>
          <a:off x="457200" y="2204863"/>
          <a:ext cx="3657600" cy="3921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71191934"/>
              </p:ext>
            </p:extLst>
          </p:nvPr>
        </p:nvGraphicFramePr>
        <p:xfrm>
          <a:off x="4419600" y="2204863"/>
          <a:ext cx="3657600" cy="3921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2634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Serviço de atendimento ao Cidadão - SIC 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643192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Solicitantes Pessoa Física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95536" y="6611779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/>
              <a:t>Fonte: Sistema Eletrônico do Serviço de Informação aos Cidadãos – </a:t>
            </a:r>
            <a:r>
              <a:rPr lang="pt-BR" sz="1000" dirty="0" err="1"/>
              <a:t>e-SIC</a:t>
            </a:r>
            <a:r>
              <a:rPr lang="pt-BR" sz="1000" dirty="0"/>
              <a:t>. Org. DIPLAN/COPLAN/PROAP.</a:t>
            </a:r>
            <a:endParaRPr lang="pt-BR" sz="1000" dirty="0" smtClean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04329322"/>
              </p:ext>
            </p:extLst>
          </p:nvPr>
        </p:nvGraphicFramePr>
        <p:xfrm>
          <a:off x="457200" y="2204863"/>
          <a:ext cx="3657600" cy="3921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378578374"/>
              </p:ext>
            </p:extLst>
          </p:nvPr>
        </p:nvGraphicFramePr>
        <p:xfrm>
          <a:off x="4419600" y="2204863"/>
          <a:ext cx="3657600" cy="3921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5051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 smtClean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endParaRPr lang="pt-BR" sz="4500" dirty="0"/>
          </a:p>
        </p:txBody>
      </p:sp>
      <p:sp>
        <p:nvSpPr>
          <p:cNvPr id="20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836712"/>
            <a:ext cx="7859216" cy="568863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pPr algn="just"/>
            <a:r>
              <a:rPr lang="pt-BR" sz="2500" dirty="0" smtClean="0">
                <a:solidFill>
                  <a:srgbClr val="FFFF00"/>
                </a:solidFill>
                <a:cs typeface="Arial" pitchFamily="34" charset="0"/>
              </a:rPr>
              <a:t>CONSTRUÇÃO DO BANCO DE INDICADORES DA UFGD</a:t>
            </a:r>
          </a:p>
          <a:p>
            <a:endParaRPr lang="pt-BR" sz="14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ETAPAS: </a:t>
            </a:r>
          </a:p>
          <a:p>
            <a:endParaRPr lang="pt-BR" sz="14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1º - Sensibilização Pró-Reitorias e alguns Setores;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2º Visita aos setores “pilotos” para alinhamento da coleta de dados;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3º Coleta dos dados (atual e histórico);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4º Tabulação dos dados;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5º Disponibilização dos dados na pasta “Relatórios Consolidados” no ZEUS;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6º Atualização mensal dos dados disponibilizados;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7º Disponibilização dos dados na Página da UFGD (quando todos consolidados);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8º Elaboração do Anuário Estatístico da UFGD;</a:t>
            </a:r>
          </a:p>
          <a:p>
            <a:pPr algn="just"/>
            <a:r>
              <a:rPr lang="pt-BR" dirty="0" smtClean="0">
                <a:solidFill>
                  <a:schemeClr val="bg1"/>
                </a:solidFill>
                <a:cs typeface="Arial" pitchFamily="34" charset="0"/>
              </a:rPr>
              <a:t>9º Elaboração de Estudos, em conjunto com os setores envolvidos, por meio dos dados coletados (ex. Efetividade dos programas implantados);</a:t>
            </a:r>
          </a:p>
        </p:txBody>
      </p:sp>
    </p:spTree>
    <p:extLst>
      <p:ext uri="{BB962C8B-B14F-4D97-AF65-F5344CB8AC3E}">
        <p14:creationId xmlns:p14="http://schemas.microsoft.com/office/powerpoint/2010/main" val="379809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Serviço de atendimento ao Cidadão - SIC 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Número de Pedidos de Acesso à Informação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Situação dos pedidos de Acesso à informação 2012-2015</a:t>
            </a:r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95536" y="6611779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/>
              <a:t>Fonte: Sistema Eletrônico do Serviço de Informação aos Cidadãos – </a:t>
            </a:r>
            <a:r>
              <a:rPr lang="pt-BR" sz="1000" dirty="0" err="1"/>
              <a:t>e-SIC</a:t>
            </a:r>
            <a:r>
              <a:rPr lang="pt-BR" sz="1000" dirty="0"/>
              <a:t>. Org. DIPLAN/COPLAN/PROAP.</a:t>
            </a:r>
            <a:endParaRPr lang="pt-BR" sz="1000" dirty="0" smtClean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620809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28417046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7708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Serviço de atendimento ao Cidadão - SIC 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643192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</a:rPr>
              <a:t>C</a:t>
            </a:r>
            <a:r>
              <a:rPr lang="pt-BR" sz="1400" dirty="0" smtClean="0">
                <a:solidFill>
                  <a:schemeClr val="bg1"/>
                </a:solidFill>
              </a:rPr>
              <a:t>aracter</a:t>
            </a:r>
            <a:r>
              <a:rPr lang="pt-BR" sz="1400" dirty="0" smtClean="0">
                <a:solidFill>
                  <a:schemeClr val="bg1"/>
                </a:solidFill>
              </a:rPr>
              <a:t>ísticas dos Pedidos 2012/2015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95536" y="6611779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/>
              <a:t>Fonte: Sistema Eletrônico do Serviço de Informação aos Cidadãos – </a:t>
            </a:r>
            <a:r>
              <a:rPr lang="pt-BR" sz="1000" dirty="0" err="1"/>
              <a:t>e-SIC</a:t>
            </a:r>
            <a:r>
              <a:rPr lang="pt-BR" sz="1000" dirty="0"/>
              <a:t>. Org. DIPLAN/COPLAN/PROAP.</a:t>
            </a:r>
            <a:endParaRPr lang="pt-BR" sz="1000" dirty="0" smtClean="0"/>
          </a:p>
        </p:txBody>
      </p:sp>
      <p:graphicFrame>
        <p:nvGraphicFramePr>
          <p:cNvPr id="12" name="Espaço Reservado para Conteúdo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62360447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Espaço Reservado para Conteúdo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825822230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6053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Serviço de atendimento ao Cidadão - SIC 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643192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</a:rPr>
              <a:t>C</a:t>
            </a:r>
            <a:r>
              <a:rPr lang="pt-BR" sz="1400" dirty="0" smtClean="0">
                <a:solidFill>
                  <a:schemeClr val="bg1"/>
                </a:solidFill>
              </a:rPr>
              <a:t>aracter</a:t>
            </a:r>
            <a:r>
              <a:rPr lang="pt-BR" sz="1400" dirty="0" smtClean="0">
                <a:solidFill>
                  <a:schemeClr val="bg1"/>
                </a:solidFill>
              </a:rPr>
              <a:t>ísticas dos Pedidos 2012/2015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95536" y="6611779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/>
              <a:t>Fonte: Sistema Eletrônico do Serviço de Informação aos Cidadãos – </a:t>
            </a:r>
            <a:r>
              <a:rPr lang="pt-BR" sz="1000" dirty="0" err="1"/>
              <a:t>e-SIC</a:t>
            </a:r>
            <a:r>
              <a:rPr lang="pt-BR" sz="1000" dirty="0"/>
              <a:t>. Org. DIPLAN/COPLAN/PROAP.</a:t>
            </a:r>
            <a:endParaRPr lang="pt-BR" sz="1000" dirty="0" smtClean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5441754"/>
              </p:ext>
            </p:extLst>
          </p:nvPr>
        </p:nvGraphicFramePr>
        <p:xfrm>
          <a:off x="4572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46569591"/>
              </p:ext>
            </p:extLst>
          </p:nvPr>
        </p:nvGraphicFramePr>
        <p:xfrm>
          <a:off x="4419600" y="2174875"/>
          <a:ext cx="3657600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7600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Serviço de atendimento ao Cidadão - SIC 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643192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>
                <a:solidFill>
                  <a:schemeClr val="bg1"/>
                </a:solidFill>
              </a:rPr>
              <a:t>C</a:t>
            </a:r>
            <a:r>
              <a:rPr lang="pt-BR" sz="1400" dirty="0" smtClean="0">
                <a:solidFill>
                  <a:schemeClr val="bg1"/>
                </a:solidFill>
              </a:rPr>
              <a:t>aracter</a:t>
            </a:r>
            <a:r>
              <a:rPr lang="pt-BR" sz="1400" dirty="0" smtClean="0">
                <a:solidFill>
                  <a:schemeClr val="bg1"/>
                </a:solidFill>
              </a:rPr>
              <a:t>ísticas dos Pedidos 2012/2015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95536" y="6611779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/>
              <a:t>Fonte: Sistema Eletrônico do Serviço de Informação aos Cidadãos – </a:t>
            </a:r>
            <a:r>
              <a:rPr lang="pt-BR" sz="1000" dirty="0" err="1"/>
              <a:t>e-SIC</a:t>
            </a:r>
            <a:r>
              <a:rPr lang="pt-BR" sz="1000" dirty="0"/>
              <a:t>. Org. DIPLAN/COPLAN/PROAP.</a:t>
            </a:r>
            <a:endParaRPr lang="pt-BR" sz="1000" dirty="0" smtClean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03566823"/>
              </p:ext>
            </p:extLst>
          </p:nvPr>
        </p:nvGraphicFramePr>
        <p:xfrm>
          <a:off x="468313" y="2276871"/>
          <a:ext cx="7632700" cy="4104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506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Serviço de atendimento ao Cidadão - SIC 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643192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Respostas dos Pedidos 2012/2015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95536" y="6611779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/>
              <a:t>Fonte: Sistema Eletrônico do Serviço de Informação aos Cidadãos – </a:t>
            </a:r>
            <a:r>
              <a:rPr lang="pt-BR" sz="1000" dirty="0" err="1"/>
              <a:t>e-SIC</a:t>
            </a:r>
            <a:r>
              <a:rPr lang="pt-BR" sz="1000" dirty="0"/>
              <a:t>. Org. DIPLAN/COPLAN/PROAP.</a:t>
            </a:r>
            <a:endParaRPr lang="pt-BR" sz="1000" dirty="0" smtClean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99353852"/>
              </p:ext>
            </p:extLst>
          </p:nvPr>
        </p:nvGraphicFramePr>
        <p:xfrm>
          <a:off x="457200" y="2204863"/>
          <a:ext cx="3657600" cy="3921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70414922"/>
              </p:ext>
            </p:extLst>
          </p:nvPr>
        </p:nvGraphicFramePr>
        <p:xfrm>
          <a:off x="4419600" y="2204863"/>
          <a:ext cx="3657600" cy="3921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5043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Serviço de atendimento ao Cidadão - SIC 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643192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Respostas dos Pedidos 2012/2015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95536" y="6611779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/>
              <a:t>Fonte: Sistema Eletrônico do Serviço de Informação aos Cidadãos – </a:t>
            </a:r>
            <a:r>
              <a:rPr lang="pt-BR" sz="1000" dirty="0" err="1"/>
              <a:t>e-SIC</a:t>
            </a:r>
            <a:r>
              <a:rPr lang="pt-BR" sz="1000" dirty="0"/>
              <a:t>. Org. DIPLAN/COPLAN/PROAP.</a:t>
            </a:r>
            <a:endParaRPr lang="pt-BR" sz="1000" dirty="0" smtClean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57312178"/>
              </p:ext>
            </p:extLst>
          </p:nvPr>
        </p:nvGraphicFramePr>
        <p:xfrm>
          <a:off x="457200" y="2204863"/>
          <a:ext cx="3657600" cy="3921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Espaço Reservado para Conteúdo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26771575"/>
              </p:ext>
            </p:extLst>
          </p:nvPr>
        </p:nvGraphicFramePr>
        <p:xfrm>
          <a:off x="4419600" y="2204863"/>
          <a:ext cx="3657600" cy="3921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3286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/>
          <a:lstStyle/>
          <a:p>
            <a:r>
              <a:rPr lang="pt-BR" sz="4800" b="1" dirty="0">
                <a:solidFill>
                  <a:srgbClr val="005000"/>
                </a:solidFill>
                <a:latin typeface="Agency FB" pitchFamily="34" charset="0"/>
              </a:rPr>
              <a:t>Indicadores da UFGD</a:t>
            </a:r>
            <a: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  <a:t/>
            </a:r>
            <a:br>
              <a:rPr lang="pt-BR" sz="4800" b="1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gency FB" pitchFamily="34" charset="0"/>
              </a:rPr>
            </a:br>
            <a:r>
              <a:rPr lang="pt-BR" sz="4500" b="1" dirty="0" smtClean="0">
                <a:solidFill>
                  <a:srgbClr val="FFC000"/>
                </a:solidFill>
                <a:latin typeface="Agency FB" pitchFamily="34" charset="0"/>
              </a:rPr>
              <a:t>Serviço de atendimento ao Cidadão - SIC </a:t>
            </a:r>
            <a:endParaRPr lang="pt-BR" sz="4500" dirty="0">
              <a:solidFill>
                <a:srgbClr val="C00000"/>
              </a:solidFill>
            </a:endParaRPr>
          </a:p>
        </p:txBody>
      </p:sp>
      <p:sp>
        <p:nvSpPr>
          <p:cNvPr id="3" name="Espaço Reservado para Texto 5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7643192" cy="639762"/>
          </a:xfrm>
          <a:solidFill>
            <a:srgbClr val="005000"/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Perfil dos Solicitantes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95536" y="6611779"/>
            <a:ext cx="7848873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000" dirty="0"/>
              <a:t>Fonte: Sistema Eletrônico do Serviço de Informação aos Cidadãos – </a:t>
            </a:r>
            <a:r>
              <a:rPr lang="pt-BR" sz="1000" dirty="0" err="1"/>
              <a:t>e-SIC</a:t>
            </a:r>
            <a:r>
              <a:rPr lang="pt-BR" sz="1000" dirty="0"/>
              <a:t>. Org. DIPLAN/COPLAN/PROAP.</a:t>
            </a:r>
            <a:endParaRPr lang="pt-BR" sz="1000" dirty="0" smtClean="0"/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30971171"/>
              </p:ext>
            </p:extLst>
          </p:nvPr>
        </p:nvGraphicFramePr>
        <p:xfrm>
          <a:off x="457200" y="2204863"/>
          <a:ext cx="3657600" cy="3921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08476854"/>
              </p:ext>
            </p:extLst>
          </p:nvPr>
        </p:nvGraphicFramePr>
        <p:xfrm>
          <a:off x="4419600" y="2204863"/>
          <a:ext cx="3657600" cy="39212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5444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Personalizada 18">
      <a:dk1>
        <a:srgbClr val="2F2B20"/>
      </a:dk1>
      <a:lt1>
        <a:srgbClr val="FFFFFF"/>
      </a:lt1>
      <a:dk2>
        <a:srgbClr val="004800"/>
      </a:dk2>
      <a:lt2>
        <a:srgbClr val="DFDCB7"/>
      </a:lt2>
      <a:accent1>
        <a:srgbClr val="FFC000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8243</TotalTime>
  <Words>462</Words>
  <Application>Microsoft Office PowerPoint</Application>
  <PresentationFormat>Apresentação na tela (4:3)</PresentationFormat>
  <Paragraphs>97</Paragraphs>
  <Slides>11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Adjacência</vt:lpstr>
      <vt:lpstr>Indicadores da    </vt:lpstr>
      <vt:lpstr>Indicadores da UFGD </vt:lpstr>
      <vt:lpstr>Indicadores da UFGD Serviço de atendimento ao Cidadão - SIC </vt:lpstr>
      <vt:lpstr>Indicadores da UFGD Serviço de atendimento ao Cidadão - SIC </vt:lpstr>
      <vt:lpstr>Indicadores da UFGD Serviço de atendimento ao Cidadão - SIC </vt:lpstr>
      <vt:lpstr>Indicadores da UFGD Serviço de atendimento ao Cidadão - SIC </vt:lpstr>
      <vt:lpstr>Indicadores da UFGD Serviço de atendimento ao Cidadão - SIC </vt:lpstr>
      <vt:lpstr>Indicadores da UFGD Serviço de atendimento ao Cidadão - SIC </vt:lpstr>
      <vt:lpstr>Indicadores da UFGD Serviço de atendimento ao Cidadão - SIC </vt:lpstr>
      <vt:lpstr>Indicadores da UFGD Serviço de atendimento ao Cidadão - SIC </vt:lpstr>
      <vt:lpstr>Indicadores da UFGD Serviço de atendimento ao Cidadão - SIC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Cristiane Aparecida da Silva</dc:creator>
  <cp:lastModifiedBy>Carolina Obregão da Rosa</cp:lastModifiedBy>
  <cp:revision>744</cp:revision>
  <cp:lastPrinted>2013-09-26T11:36:08Z</cp:lastPrinted>
  <dcterms:created xsi:type="dcterms:W3CDTF">2013-09-24T13:35:27Z</dcterms:created>
  <dcterms:modified xsi:type="dcterms:W3CDTF">2016-07-21T20:37:51Z</dcterms:modified>
</cp:coreProperties>
</file>